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8" r:id="rId2"/>
    <p:sldId id="433" r:id="rId3"/>
    <p:sldId id="428" r:id="rId4"/>
    <p:sldId id="435" r:id="rId5"/>
    <p:sldId id="442" r:id="rId6"/>
    <p:sldId id="436" r:id="rId7"/>
    <p:sldId id="439" r:id="rId8"/>
    <p:sldId id="440" r:id="rId9"/>
    <p:sldId id="441" r:id="rId10"/>
    <p:sldId id="443" r:id="rId11"/>
    <p:sldId id="430" r:id="rId12"/>
    <p:sldId id="444" r:id="rId13"/>
    <p:sldId id="447" r:id="rId14"/>
    <p:sldId id="432" r:id="rId15"/>
    <p:sldId id="259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020000"/>
    <a:srgbClr val="FDC9CB"/>
    <a:srgbClr val="D0E0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29" autoAdjust="0"/>
    <p:restoredTop sz="96197" autoAdjust="0"/>
  </p:normalViewPr>
  <p:slideViewPr>
    <p:cSldViewPr>
      <p:cViewPr varScale="1">
        <p:scale>
          <a:sx n="114" d="100"/>
          <a:sy n="114" d="100"/>
        </p:scale>
        <p:origin x="14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7T01:38:22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1287 2514 11825,'-13'0'0,"1"0"4852,-5 0-4852,7 0 2218,-17 0-2218,16 0 1252,-18 0-1252,13 0 4428,-15 0-4428,12 0 0,-4 0 0,1 0 0,-2 0 0,-6-5 0,-12-4 0,15-2 0,-14-3 0,22 5 0,-4 0 0,0-1 0,4 1 0,-4 4 0,6-3 0,-1 7 0,0-7 0,0 3 0,1-4 0,0 4 0,-1-7 0,-4 6 0,3-7 0,-4 4 0,1-5 0,3 4 0,-4-4 0,5 5 0,0 0 0,0 0 0,1 0 0,-1 0 0,4 1 0,-2-1 0,2 0 0,1 1 0,-4-1 0,3 0 0,1 1 0,-4-1 0,8 1 0,-8-1 0,4-4 0,-1 4 0,-2-4 0,7 5 0,-8-1 0,8 1 0,-8-1 0,8 1 0,-8-1 0,8 1 0,-4-5 0,5 4 0,-5-4 0,4 5 0,-4-1 0,5 1 0,4 0 0,-3 0 0,2 0 0,-3 0 0,0 0 0,4 0 0,-3 0 0,6 0 0,-7-5 0,7 4 0,-7-7 0,4 6 0,-1-6 0,-3 2 0,4-7 0,-5-6 0,4 4 0,-2 2 0,6 4 0,-3 8 0,4-8 0,0 3 0,0 1 0,0-4 0,0 4 0,0-5 0,0 0 0,0-5 0,0 4 0,0-4 0,0 6 0,0-1 0,0 0 0,0 0 0,0 1 0,0-1 0,0 0 0,0 0 0,0 0 0,0 1 0,0-1 0,0-5 0,0-1 0,5-5 0,0 0 0,0-1 0,4 1 0,-4 0 0,5 5 0,-1-4 0,0 9 0,0-4 0,1 0 0,-1 4 0,0-4 0,3-2 0,-2 5 0,3-6 0,-4 3 0,0 4 0,0-3 0,5-1 0,-4 4 0,3-4 0,-3 0 0,2 4 0,-1-4 0,1 5 0,-3 1 0,5-6 0,-5 8 0,5-12 0,-5 12 0,4-7 0,-3 4 0,10-8 0,-5 6 0,7-5 0,-4 2 0,0 4 0,6-10 0,-4 4 0,10-1 0,-10-2 0,9 2 0,-9 2 0,9-1 0,-10 7 0,9-1 0,-9 1 0,3-1 0,1 1 0,-4 0 0,9-2 0,-9 2 0,10-6 0,-10 8 0,5-7 0,-6 9 0,-1-3 0,1 3 0,5 0 0,-4 5 0,3 0 0,1 0 0,-4 4 0,9-4 0,-9 4 0,8 0 0,-3-4 0,5 8 0,-5-3 0,4 4 0,-4 0 0,5 0 0,8 0 0,-6 0 0,6 0 0,-13 0 0,4 0 0,-9 4 0,8 1 0,-8 8 0,9 2 0,-8 8 0,8-3 0,-8 8 0,3-8 0,-4 7 0,0-3 0,0 5 0,1 0 0,-1 1 0,-4-1 0,3 0 0,-7 0 0,3 6 0,1-5 0,-4 11 0,3-5 0,-3 1 0,-1 3 0,0-3 0,5 24 0,-3-20 0,3 18 0,-5-28 0,0 10 0,-4-11 0,3 11 0,-4-11 0,6 11 0,-1-5 0,-4 7 0,3-1 0,-3 0 0,0 0 0,-1 1 0,-1-1 0,-3 0 0,4 0 0,-5 0 0,4-5 0,-3 4 0,4-11 0,-5 5 0,0-6 0,0 0 0,0-5 0,0 12 0,0-16 0,0 11 0,0-13 0,0-1 0,0 6 0,0-4 0,-5 9 0,0 2 0,-10 0 0,4 5 0,-8 0 0,8-5 0,-8 5 0,8-11 0,-6-1 0,7-5 0,-7-1 0,7-3 0,-6 2 0,6-7 0,-6 4 0,2-4 0,-4 3 0,5-2 0,-4 6 0,4-6 0,-6 12 0,-4-7 0,3 8 0,-2-4 0,4-2 0,0 1 0,4 0 0,-3-1 0,8-3 0,-8-2 0,8-4 0,-4 1 0,5-1 0,0 0 0,0 0 0,4 0 0,-4-4 0,4 3 0,-4-2 0,0-1 0,0 3 0,-5-2 0,4 0 0,-3 2 0,4-6 0,-5 6 0,4-6 0,-3 3 0,-1 0 0,4-3 0,-3 7 0,3-7 0,1 6 0,0-6 0,0 2 0,4-3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2021. 6. 17.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저는 김재우 교수님 연구실의 통합과정 </a:t>
            </a:r>
            <a:r>
              <a:rPr lang="en-US" altLang="ko-KR" dirty="0"/>
              <a:t>6</a:t>
            </a:r>
            <a:r>
              <a:rPr lang="ko-KR" altLang="en-US" dirty="0"/>
              <a:t>학기 황나희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진행하고 있는 프로젝트는</a:t>
            </a:r>
            <a:endParaRPr lang="en-US" altLang="ko-KR" dirty="0"/>
          </a:p>
          <a:p>
            <a:r>
              <a:rPr lang="ko-KR" altLang="en-US" dirty="0"/>
              <a:t>약물 내성을 가짐으로서 예후가 좋지 않은 악성유형의 위암은 </a:t>
            </a:r>
            <a:r>
              <a:rPr lang="ko-KR" altLang="en-US" dirty="0" err="1"/>
              <a:t>카베올린을</a:t>
            </a:r>
            <a:r>
              <a:rPr lang="ko-KR" altLang="en-US" dirty="0"/>
              <a:t> 매개로 하는 외부 물질 흡수 기전이 매우 </a:t>
            </a:r>
            <a:r>
              <a:rPr lang="ko-KR" altLang="en-US" dirty="0" err="1"/>
              <a:t>중요하다라는</a:t>
            </a:r>
            <a:r>
              <a:rPr lang="ko-KR" altLang="en-US" dirty="0"/>
              <a:t> 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736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아시다시피</a:t>
            </a:r>
            <a:r>
              <a:rPr lang="ko-KR" altLang="en-US" dirty="0"/>
              <a:t> 저희 연구실에서는 대사질환을 메인으로 연구들을 진행하고 있었기 때문에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 또한 </a:t>
            </a:r>
            <a:r>
              <a:rPr lang="en-US" altLang="ko-KR" dirty="0"/>
              <a:t>SMC</a:t>
            </a:r>
            <a:r>
              <a:rPr lang="ko-KR" altLang="en-US" dirty="0"/>
              <a:t>에서 높게 나타나는  </a:t>
            </a:r>
            <a:r>
              <a:rPr lang="en-US" altLang="ko-KR" dirty="0"/>
              <a:t>glycolysis</a:t>
            </a:r>
            <a:r>
              <a:rPr lang="ko-KR" altLang="en-US" dirty="0"/>
              <a:t>에 대해 관심을 갖고 있었습니다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SMC</a:t>
            </a:r>
            <a:r>
              <a:rPr lang="ko-KR" altLang="en-US" dirty="0"/>
              <a:t> </a:t>
            </a:r>
            <a:r>
              <a:rPr lang="en-US" altLang="ko-KR" dirty="0"/>
              <a:t>glycolysis</a:t>
            </a:r>
            <a:r>
              <a:rPr lang="ko-KR" altLang="en-US" dirty="0"/>
              <a:t>가 특이했던 점은 세포의 중심부와 </a:t>
            </a:r>
            <a:r>
              <a:rPr lang="en-US" altLang="ko-KR" dirty="0"/>
              <a:t>membrane</a:t>
            </a:r>
            <a:r>
              <a:rPr lang="ko-KR" altLang="en-US" dirty="0"/>
              <a:t>주변으로 </a:t>
            </a:r>
            <a:r>
              <a:rPr lang="en-US" altLang="ko-KR" dirty="0"/>
              <a:t>glycolysis </a:t>
            </a:r>
            <a:r>
              <a:rPr lang="ko-KR" altLang="en-US" dirty="0"/>
              <a:t>기전이 분획화 되어 있다는 것 이였습니다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004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아시다시피</a:t>
            </a:r>
            <a:r>
              <a:rPr lang="ko-KR" altLang="en-US" dirty="0"/>
              <a:t> 저희 연구실에서는 대사질환을 메인으로 연구들을 진행하고 있었기 때문에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 또한 </a:t>
            </a:r>
            <a:r>
              <a:rPr lang="en-US" altLang="ko-KR" dirty="0"/>
              <a:t>SMC</a:t>
            </a:r>
            <a:r>
              <a:rPr lang="ko-KR" altLang="en-US" dirty="0"/>
              <a:t>에서 높게 나타나는  </a:t>
            </a:r>
            <a:r>
              <a:rPr lang="en-US" altLang="ko-KR" dirty="0"/>
              <a:t>glycolysis</a:t>
            </a:r>
            <a:r>
              <a:rPr lang="ko-KR" altLang="en-US" dirty="0"/>
              <a:t>에 대해 관심을 갖고 있었습니다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SMC</a:t>
            </a:r>
            <a:r>
              <a:rPr lang="ko-KR" altLang="en-US" dirty="0"/>
              <a:t> </a:t>
            </a:r>
            <a:r>
              <a:rPr lang="en-US" altLang="ko-KR" dirty="0"/>
              <a:t>glycolysis</a:t>
            </a:r>
            <a:r>
              <a:rPr lang="ko-KR" altLang="en-US" dirty="0"/>
              <a:t>가 특이했던 점은 세포의 중심부와 </a:t>
            </a:r>
            <a:r>
              <a:rPr lang="en-US" altLang="ko-KR" dirty="0"/>
              <a:t>membrane</a:t>
            </a:r>
            <a:r>
              <a:rPr lang="ko-KR" altLang="en-US" dirty="0"/>
              <a:t>주변으로 </a:t>
            </a:r>
            <a:r>
              <a:rPr lang="en-US" altLang="ko-KR" dirty="0"/>
              <a:t>glycolysis </a:t>
            </a:r>
            <a:r>
              <a:rPr lang="ko-KR" altLang="en-US" dirty="0"/>
              <a:t>기전이 분획화 되어 있다는 것 이였습니다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897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아시다시피</a:t>
            </a:r>
            <a:r>
              <a:rPr lang="ko-KR" altLang="en-US" dirty="0"/>
              <a:t> 저희 연구실에서는 대사질환을 메인으로 연구들을 진행하고 있었기 때문에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 또한 </a:t>
            </a:r>
            <a:r>
              <a:rPr lang="en-US" altLang="ko-KR" dirty="0"/>
              <a:t>SMC</a:t>
            </a:r>
            <a:r>
              <a:rPr lang="ko-KR" altLang="en-US" dirty="0"/>
              <a:t>에서 높게 나타나는  </a:t>
            </a:r>
            <a:r>
              <a:rPr lang="en-US" altLang="ko-KR" dirty="0"/>
              <a:t>glycolysis</a:t>
            </a:r>
            <a:r>
              <a:rPr lang="ko-KR" altLang="en-US" dirty="0"/>
              <a:t>에 대해 관심을 갖고 있었습니다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SMC</a:t>
            </a:r>
            <a:r>
              <a:rPr lang="ko-KR" altLang="en-US" dirty="0"/>
              <a:t> </a:t>
            </a:r>
            <a:r>
              <a:rPr lang="en-US" altLang="ko-KR" dirty="0"/>
              <a:t>glycolysis</a:t>
            </a:r>
            <a:r>
              <a:rPr lang="ko-KR" altLang="en-US" dirty="0"/>
              <a:t>가 특이했던 점은 세포의 중심부와 </a:t>
            </a:r>
            <a:r>
              <a:rPr lang="en-US" altLang="ko-KR" dirty="0"/>
              <a:t>membrane</a:t>
            </a:r>
            <a:r>
              <a:rPr lang="ko-KR" altLang="en-US" dirty="0"/>
              <a:t>주변으로 </a:t>
            </a:r>
            <a:r>
              <a:rPr lang="en-US" altLang="ko-KR" dirty="0"/>
              <a:t>glycolysis </a:t>
            </a:r>
            <a:r>
              <a:rPr lang="ko-KR" altLang="en-US" dirty="0"/>
              <a:t>기전이 분획화 되어 있다는 것 이였습니다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081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아시다시피</a:t>
            </a:r>
            <a:r>
              <a:rPr lang="ko-KR" altLang="en-US" dirty="0"/>
              <a:t> 저희 연구실에서는 대사질환을 메인으로 연구들을 진행하고 있었기 때문에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 또한 </a:t>
            </a:r>
            <a:r>
              <a:rPr lang="en-US" altLang="ko-KR" dirty="0"/>
              <a:t>SMC</a:t>
            </a:r>
            <a:r>
              <a:rPr lang="ko-KR" altLang="en-US" dirty="0"/>
              <a:t>에서 높게 나타나는  </a:t>
            </a:r>
            <a:r>
              <a:rPr lang="en-US" altLang="ko-KR" dirty="0"/>
              <a:t>glycolysis</a:t>
            </a:r>
            <a:r>
              <a:rPr lang="ko-KR" altLang="en-US" dirty="0"/>
              <a:t>에 대해 관심을 갖고 있었습니다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SMC</a:t>
            </a:r>
            <a:r>
              <a:rPr lang="ko-KR" altLang="en-US" dirty="0"/>
              <a:t> </a:t>
            </a:r>
            <a:r>
              <a:rPr lang="en-US" altLang="ko-KR" dirty="0"/>
              <a:t>glycolysis</a:t>
            </a:r>
            <a:r>
              <a:rPr lang="ko-KR" altLang="en-US" dirty="0"/>
              <a:t>가 특이했던 점은 세포의 중심부와 </a:t>
            </a:r>
            <a:r>
              <a:rPr lang="en-US" altLang="ko-KR" dirty="0"/>
              <a:t>membrane</a:t>
            </a:r>
            <a:r>
              <a:rPr lang="ko-KR" altLang="en-US" dirty="0"/>
              <a:t>주변으로 </a:t>
            </a:r>
            <a:r>
              <a:rPr lang="en-US" altLang="ko-KR" dirty="0"/>
              <a:t>glycolysis </a:t>
            </a:r>
            <a:r>
              <a:rPr lang="ko-KR" altLang="en-US" dirty="0"/>
              <a:t>기전이 분획화 되어 있다는 것 이였습니다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14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46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아시다시피</a:t>
            </a:r>
            <a:r>
              <a:rPr lang="ko-KR" altLang="en-US" dirty="0"/>
              <a:t> 저희 연구실에서는 대사질환을 메인으로 연구들을 진행하고 있었기 때문에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 또한 </a:t>
            </a:r>
            <a:r>
              <a:rPr lang="en-US" altLang="ko-KR" dirty="0"/>
              <a:t>SMC</a:t>
            </a:r>
            <a:r>
              <a:rPr lang="ko-KR" altLang="en-US" dirty="0"/>
              <a:t>에서 높게 나타나는  </a:t>
            </a:r>
            <a:r>
              <a:rPr lang="en-US" altLang="ko-KR" dirty="0"/>
              <a:t>glycolysis</a:t>
            </a:r>
            <a:r>
              <a:rPr lang="ko-KR" altLang="en-US" dirty="0"/>
              <a:t>에 대해 관심을 갖고 있었습니다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SMC</a:t>
            </a:r>
            <a:r>
              <a:rPr lang="ko-KR" altLang="en-US" dirty="0"/>
              <a:t> </a:t>
            </a:r>
            <a:r>
              <a:rPr lang="en-US" altLang="ko-KR" dirty="0"/>
              <a:t>glycolysis</a:t>
            </a:r>
            <a:r>
              <a:rPr lang="ko-KR" altLang="en-US" dirty="0"/>
              <a:t>가 특이했던 점은 세포의 중심부와 </a:t>
            </a:r>
            <a:r>
              <a:rPr lang="en-US" altLang="ko-KR" dirty="0"/>
              <a:t>membrane</a:t>
            </a:r>
            <a:r>
              <a:rPr lang="ko-KR" altLang="en-US" dirty="0"/>
              <a:t>주변으로 </a:t>
            </a:r>
            <a:r>
              <a:rPr lang="en-US" altLang="ko-KR" dirty="0"/>
              <a:t>glycolysis </a:t>
            </a:r>
            <a:r>
              <a:rPr lang="ko-KR" altLang="en-US" dirty="0"/>
              <a:t>기전이 분획화 되어 있다는 것 이였습니다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894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아시다시피</a:t>
            </a:r>
            <a:r>
              <a:rPr lang="ko-KR" altLang="en-US" dirty="0"/>
              <a:t> 저희 연구실에서는 대사질환을 메인으로 연구들을 진행하고 있었기 때문에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 또한 </a:t>
            </a:r>
            <a:r>
              <a:rPr lang="en-US" altLang="ko-KR" dirty="0"/>
              <a:t>SMC</a:t>
            </a:r>
            <a:r>
              <a:rPr lang="ko-KR" altLang="en-US" dirty="0"/>
              <a:t>에서 높게 나타나는  </a:t>
            </a:r>
            <a:r>
              <a:rPr lang="en-US" altLang="ko-KR" dirty="0"/>
              <a:t>glycolysis</a:t>
            </a:r>
            <a:r>
              <a:rPr lang="ko-KR" altLang="en-US" dirty="0"/>
              <a:t>에 대해 관심을 갖고 있었습니다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SMC</a:t>
            </a:r>
            <a:r>
              <a:rPr lang="ko-KR" altLang="en-US" dirty="0"/>
              <a:t> </a:t>
            </a:r>
            <a:r>
              <a:rPr lang="en-US" altLang="ko-KR" dirty="0"/>
              <a:t>glycolysis</a:t>
            </a:r>
            <a:r>
              <a:rPr lang="ko-KR" altLang="en-US" dirty="0"/>
              <a:t>가 특이했던 점은 세포의 중심부와 </a:t>
            </a:r>
            <a:r>
              <a:rPr lang="en-US" altLang="ko-KR" dirty="0"/>
              <a:t>membrane</a:t>
            </a:r>
            <a:r>
              <a:rPr lang="ko-KR" altLang="en-US" dirty="0"/>
              <a:t>주변으로 </a:t>
            </a:r>
            <a:r>
              <a:rPr lang="en-US" altLang="ko-KR" dirty="0"/>
              <a:t>glycolysis </a:t>
            </a:r>
            <a:r>
              <a:rPr lang="ko-KR" altLang="en-US" dirty="0"/>
              <a:t>기전이 분획화 되어 있다는 것 이였습니다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257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아시다시피</a:t>
            </a:r>
            <a:r>
              <a:rPr lang="ko-KR" altLang="en-US" dirty="0"/>
              <a:t> 저희 연구실에서는 대사질환을 메인으로 연구들을 진행하고 있었기 때문에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 또한 </a:t>
            </a:r>
            <a:r>
              <a:rPr lang="en-US" altLang="ko-KR" dirty="0"/>
              <a:t>SMC</a:t>
            </a:r>
            <a:r>
              <a:rPr lang="ko-KR" altLang="en-US" dirty="0"/>
              <a:t>에서 높게 나타나는  </a:t>
            </a:r>
            <a:r>
              <a:rPr lang="en-US" altLang="ko-KR" dirty="0"/>
              <a:t>glycolysis</a:t>
            </a:r>
            <a:r>
              <a:rPr lang="ko-KR" altLang="en-US" dirty="0"/>
              <a:t>에 대해 관심을 갖고 있었습니다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SMC</a:t>
            </a:r>
            <a:r>
              <a:rPr lang="ko-KR" altLang="en-US" dirty="0"/>
              <a:t> </a:t>
            </a:r>
            <a:r>
              <a:rPr lang="en-US" altLang="ko-KR" dirty="0"/>
              <a:t>glycolysis</a:t>
            </a:r>
            <a:r>
              <a:rPr lang="ko-KR" altLang="en-US" dirty="0"/>
              <a:t>가 특이했던 점은 세포의 중심부와 </a:t>
            </a:r>
            <a:r>
              <a:rPr lang="en-US" altLang="ko-KR" dirty="0"/>
              <a:t>membrane</a:t>
            </a:r>
            <a:r>
              <a:rPr lang="ko-KR" altLang="en-US" dirty="0"/>
              <a:t>주변으로 </a:t>
            </a:r>
            <a:r>
              <a:rPr lang="en-US" altLang="ko-KR" dirty="0"/>
              <a:t>glycolysis </a:t>
            </a:r>
            <a:r>
              <a:rPr lang="ko-KR" altLang="en-US" dirty="0"/>
              <a:t>기전이 분획화 되어 있다는 것 이였습니다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14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아시다시피</a:t>
            </a:r>
            <a:r>
              <a:rPr lang="ko-KR" altLang="en-US" dirty="0"/>
              <a:t> 저희 연구실에서는 대사질환을 메인으로 연구들을 진행하고 있었기 때문에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 또한 </a:t>
            </a:r>
            <a:r>
              <a:rPr lang="en-US" altLang="ko-KR" dirty="0"/>
              <a:t>SMC</a:t>
            </a:r>
            <a:r>
              <a:rPr lang="ko-KR" altLang="en-US" dirty="0"/>
              <a:t>에서 높게 나타나는  </a:t>
            </a:r>
            <a:r>
              <a:rPr lang="en-US" altLang="ko-KR" dirty="0"/>
              <a:t>glycolysis</a:t>
            </a:r>
            <a:r>
              <a:rPr lang="ko-KR" altLang="en-US" dirty="0"/>
              <a:t>에 대해 관심을 갖고 있었습니다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SMC</a:t>
            </a:r>
            <a:r>
              <a:rPr lang="ko-KR" altLang="en-US" dirty="0"/>
              <a:t> </a:t>
            </a:r>
            <a:r>
              <a:rPr lang="en-US" altLang="ko-KR" dirty="0"/>
              <a:t>glycolysis</a:t>
            </a:r>
            <a:r>
              <a:rPr lang="ko-KR" altLang="en-US" dirty="0"/>
              <a:t>가 특이했던 점은 세포의 중심부와 </a:t>
            </a:r>
            <a:r>
              <a:rPr lang="en-US" altLang="ko-KR" dirty="0"/>
              <a:t>membrane</a:t>
            </a:r>
            <a:r>
              <a:rPr lang="ko-KR" altLang="en-US" dirty="0"/>
              <a:t>주변으로 </a:t>
            </a:r>
            <a:r>
              <a:rPr lang="en-US" altLang="ko-KR" dirty="0"/>
              <a:t>glycolysis </a:t>
            </a:r>
            <a:r>
              <a:rPr lang="ko-KR" altLang="en-US" dirty="0"/>
              <a:t>기전이 분획화 되어 있다는 것 이였습니다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96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아시다시피</a:t>
            </a:r>
            <a:r>
              <a:rPr lang="ko-KR" altLang="en-US" dirty="0"/>
              <a:t> 저희 연구실에서는 대사질환을 메인으로 연구들을 진행하고 있었기 때문에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 또한 </a:t>
            </a:r>
            <a:r>
              <a:rPr lang="en-US" altLang="ko-KR" dirty="0"/>
              <a:t>SMC</a:t>
            </a:r>
            <a:r>
              <a:rPr lang="ko-KR" altLang="en-US" dirty="0"/>
              <a:t>에서 높게 나타나는  </a:t>
            </a:r>
            <a:r>
              <a:rPr lang="en-US" altLang="ko-KR" dirty="0"/>
              <a:t>glycolysis</a:t>
            </a:r>
            <a:r>
              <a:rPr lang="ko-KR" altLang="en-US" dirty="0"/>
              <a:t>에 대해 관심을 갖고 있었습니다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SMC</a:t>
            </a:r>
            <a:r>
              <a:rPr lang="ko-KR" altLang="en-US" dirty="0"/>
              <a:t> </a:t>
            </a:r>
            <a:r>
              <a:rPr lang="en-US" altLang="ko-KR" dirty="0"/>
              <a:t>glycolysis</a:t>
            </a:r>
            <a:r>
              <a:rPr lang="ko-KR" altLang="en-US" dirty="0"/>
              <a:t>가 특이했던 점은 세포의 중심부와 </a:t>
            </a:r>
            <a:r>
              <a:rPr lang="en-US" altLang="ko-KR" dirty="0"/>
              <a:t>membrane</a:t>
            </a:r>
            <a:r>
              <a:rPr lang="ko-KR" altLang="en-US" dirty="0"/>
              <a:t>주변으로 </a:t>
            </a:r>
            <a:r>
              <a:rPr lang="en-US" altLang="ko-KR" dirty="0"/>
              <a:t>glycolysis </a:t>
            </a:r>
            <a:r>
              <a:rPr lang="ko-KR" altLang="en-US" dirty="0"/>
              <a:t>기전이 분획화 되어 있다는 것 이였습니다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594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아시다시피</a:t>
            </a:r>
            <a:r>
              <a:rPr lang="ko-KR" altLang="en-US" dirty="0"/>
              <a:t> 저희 연구실에서는 대사질환을 메인으로 연구들을 진행하고 있었기 때문에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 또한 </a:t>
            </a:r>
            <a:r>
              <a:rPr lang="en-US" altLang="ko-KR" dirty="0"/>
              <a:t>SMC</a:t>
            </a:r>
            <a:r>
              <a:rPr lang="ko-KR" altLang="en-US" dirty="0"/>
              <a:t>에서 높게 나타나는  </a:t>
            </a:r>
            <a:r>
              <a:rPr lang="en-US" altLang="ko-KR" dirty="0"/>
              <a:t>glycolysis</a:t>
            </a:r>
            <a:r>
              <a:rPr lang="ko-KR" altLang="en-US" dirty="0"/>
              <a:t>에 대해 관심을 갖고 있었습니다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SMC</a:t>
            </a:r>
            <a:r>
              <a:rPr lang="ko-KR" altLang="en-US" dirty="0"/>
              <a:t> </a:t>
            </a:r>
            <a:r>
              <a:rPr lang="en-US" altLang="ko-KR" dirty="0"/>
              <a:t>glycolysis</a:t>
            </a:r>
            <a:r>
              <a:rPr lang="ko-KR" altLang="en-US" dirty="0"/>
              <a:t>가 특이했던 점은 세포의 중심부와 </a:t>
            </a:r>
            <a:r>
              <a:rPr lang="en-US" altLang="ko-KR" dirty="0"/>
              <a:t>membrane</a:t>
            </a:r>
            <a:r>
              <a:rPr lang="ko-KR" altLang="en-US" dirty="0"/>
              <a:t>주변으로 </a:t>
            </a:r>
            <a:r>
              <a:rPr lang="en-US" altLang="ko-KR" dirty="0"/>
              <a:t>glycolysis </a:t>
            </a:r>
            <a:r>
              <a:rPr lang="ko-KR" altLang="en-US" dirty="0"/>
              <a:t>기전이 분획화 되어 있다는 것 이였습니다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301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아시다시피</a:t>
            </a:r>
            <a:r>
              <a:rPr lang="ko-KR" altLang="en-US" dirty="0"/>
              <a:t> 저희 연구실에서는 대사질환을 메인으로 연구들을 진행하고 있었기 때문에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 또한 </a:t>
            </a:r>
            <a:r>
              <a:rPr lang="en-US" altLang="ko-KR" dirty="0"/>
              <a:t>SMC</a:t>
            </a:r>
            <a:r>
              <a:rPr lang="ko-KR" altLang="en-US" dirty="0"/>
              <a:t>에서 높게 나타나는  </a:t>
            </a:r>
            <a:r>
              <a:rPr lang="en-US" altLang="ko-KR" dirty="0"/>
              <a:t>glycolysis</a:t>
            </a:r>
            <a:r>
              <a:rPr lang="ko-KR" altLang="en-US" dirty="0"/>
              <a:t>에 대해 관심을 갖고 있었습니다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SMC</a:t>
            </a:r>
            <a:r>
              <a:rPr lang="ko-KR" altLang="en-US" dirty="0"/>
              <a:t> </a:t>
            </a:r>
            <a:r>
              <a:rPr lang="en-US" altLang="ko-KR" dirty="0"/>
              <a:t>glycolysis</a:t>
            </a:r>
            <a:r>
              <a:rPr lang="ko-KR" altLang="en-US" dirty="0"/>
              <a:t>가 특이했던 점은 세포의 중심부와 </a:t>
            </a:r>
            <a:r>
              <a:rPr lang="en-US" altLang="ko-KR" dirty="0"/>
              <a:t>membrane</a:t>
            </a:r>
            <a:r>
              <a:rPr lang="ko-KR" altLang="en-US" dirty="0"/>
              <a:t>주변으로 </a:t>
            </a:r>
            <a:r>
              <a:rPr lang="en-US" altLang="ko-KR" dirty="0"/>
              <a:t>glycolysis </a:t>
            </a:r>
            <a:r>
              <a:rPr lang="ko-KR" altLang="en-US" dirty="0"/>
              <a:t>기전이 분획화 되어 있다는 것 이였습니다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445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아시다시피</a:t>
            </a:r>
            <a:r>
              <a:rPr lang="ko-KR" altLang="en-US" dirty="0"/>
              <a:t> 저희 연구실에서는 대사질환을 메인으로 연구들을 진행하고 있었기 때문에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 또한 </a:t>
            </a:r>
            <a:r>
              <a:rPr lang="en-US" altLang="ko-KR" dirty="0"/>
              <a:t>SMC</a:t>
            </a:r>
            <a:r>
              <a:rPr lang="ko-KR" altLang="en-US" dirty="0"/>
              <a:t>에서 높게 나타나는  </a:t>
            </a:r>
            <a:r>
              <a:rPr lang="en-US" altLang="ko-KR" dirty="0"/>
              <a:t>glycolysis</a:t>
            </a:r>
            <a:r>
              <a:rPr lang="ko-KR" altLang="en-US" dirty="0"/>
              <a:t>에 대해 관심을 갖고 있었습니다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SMC</a:t>
            </a:r>
            <a:r>
              <a:rPr lang="ko-KR" altLang="en-US" dirty="0"/>
              <a:t> </a:t>
            </a:r>
            <a:r>
              <a:rPr lang="en-US" altLang="ko-KR" dirty="0"/>
              <a:t>glycolysis</a:t>
            </a:r>
            <a:r>
              <a:rPr lang="ko-KR" altLang="en-US" dirty="0"/>
              <a:t>가 특이했던 점은 세포의 중심부와 </a:t>
            </a:r>
            <a:r>
              <a:rPr lang="en-US" altLang="ko-KR" dirty="0"/>
              <a:t>membrane</a:t>
            </a:r>
            <a:r>
              <a:rPr lang="ko-KR" altLang="en-US" dirty="0"/>
              <a:t>주변으로 </a:t>
            </a:r>
            <a:r>
              <a:rPr lang="en-US" altLang="ko-KR" dirty="0"/>
              <a:t>glycolysis </a:t>
            </a:r>
            <a:r>
              <a:rPr lang="ko-KR" altLang="en-US" dirty="0"/>
              <a:t>기전이 분획화 되어 있다는 것 이였습니다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315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2021. 6. 17.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2021. 6. 17.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2021. 6. 17.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2021. 6. 17.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2021. 6. 17.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2021. 6. 17.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2021. 6. 17.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2021. 6. 17.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2021. 6. 17.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2021. 6. 17.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2021. 6. 17.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2021. 6. 17.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02DCCC-C181-46EC-865D-54C9077E9FD3}"/>
              </a:ext>
            </a:extLst>
          </p:cNvPr>
          <p:cNvSpPr txBox="1"/>
          <p:nvPr/>
        </p:nvSpPr>
        <p:spPr>
          <a:xfrm>
            <a:off x="0" y="3068378"/>
            <a:ext cx="9144000" cy="523220"/>
          </a:xfrm>
          <a:prstGeom prst="rect">
            <a:avLst/>
          </a:prstGeom>
          <a:solidFill>
            <a:srgbClr val="17375E"/>
          </a:solidFill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kumimoji="0" lang="en-US" altLang="ko-KR" sz="280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맑은 고딕" panose="020B0503020000020004" pitchFamily="50" charset="-127"/>
              </a:rPr>
              <a:t>Portfolio Optimization</a:t>
            </a:r>
            <a:endParaRPr kumimoji="0" lang="ko-KR" altLang="en-US" sz="280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2199E-A85E-4A09-8952-204D067BC74D}"/>
              </a:ext>
            </a:extLst>
          </p:cNvPr>
          <p:cNvSpPr txBox="1"/>
          <p:nvPr/>
        </p:nvSpPr>
        <p:spPr>
          <a:xfrm>
            <a:off x="6228184" y="5949280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rgbClr val="17375E"/>
                </a:solidFill>
              </a:rPr>
              <a:t>김태영</a:t>
            </a:r>
          </a:p>
        </p:txBody>
      </p:sp>
    </p:spTree>
    <p:extLst>
      <p:ext uri="{BB962C8B-B14F-4D97-AF65-F5344CB8AC3E}">
        <p14:creationId xmlns:p14="http://schemas.microsoft.com/office/powerpoint/2010/main" val="2960836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04910"/>
            <a:ext cx="8640960" cy="60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i="0">
                <a:effectLst/>
                <a:latin typeface="Roboto" panose="02000000000000000000" pitchFamily="2" charset="0"/>
              </a:rPr>
              <a:t>Vascular smooth muscle cell glycolytic metabolism. </a:t>
            </a:r>
            <a:endParaRPr lang="en-US" altLang="ko-KR" sz="1800" b="1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4B3F79-26A3-4608-97E4-73307A4FA1FF}"/>
              </a:ext>
            </a:extLst>
          </p:cNvPr>
          <p:cNvSpPr/>
          <p:nvPr/>
        </p:nvSpPr>
        <p:spPr>
          <a:xfrm>
            <a:off x="251520" y="37072"/>
            <a:ext cx="6768752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5. LSTM</a:t>
            </a:r>
            <a:endParaRPr lang="en-US" altLang="ko-KR" sz="3200" b="1" dirty="0">
              <a:solidFill>
                <a:schemeClr val="bg1"/>
              </a:solidFill>
              <a:latin typeface="Trebuchet MS" panose="020B0603020202020204" pitchFamily="34" charset="0"/>
              <a:cs typeface="Times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42F84D-3333-6842-B2D3-32513C9D29BE}"/>
              </a:ext>
            </a:extLst>
          </p:cNvPr>
          <p:cNvSpPr txBox="1"/>
          <p:nvPr/>
        </p:nvSpPr>
        <p:spPr>
          <a:xfrm>
            <a:off x="1738671" y="752313"/>
            <a:ext cx="624840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Rebalancing Portfolio with Transaction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93687-99FA-5940-9B9E-C39EDAC46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500" y="2452499"/>
            <a:ext cx="5256584" cy="3877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7678F3-27C1-B342-B436-1BDAAF820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154" y="1163595"/>
            <a:ext cx="6538917" cy="102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48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04910"/>
            <a:ext cx="8640960" cy="60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i="0">
                <a:effectLst/>
                <a:latin typeface="Roboto" panose="02000000000000000000" pitchFamily="2" charset="0"/>
              </a:rPr>
              <a:t>Vascular smooth muscle cell glycolytic metabolism. </a:t>
            </a:r>
            <a:endParaRPr lang="en-US" altLang="ko-KR" sz="1800" b="1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20" name="직사각형 10">
            <a:extLst>
              <a:ext uri="{FF2B5EF4-FFF2-40B4-BE49-F238E27FC236}">
                <a16:creationId xmlns:a16="http://schemas.microsoft.com/office/drawing/2014/main" id="{A345DF80-FE90-C84E-A6E2-2B325E898426}"/>
              </a:ext>
            </a:extLst>
          </p:cNvPr>
          <p:cNvSpPr/>
          <p:nvPr/>
        </p:nvSpPr>
        <p:spPr>
          <a:xfrm>
            <a:off x="251520" y="61267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6. Without Cash</a:t>
            </a:r>
            <a:endParaRPr lang="en-US" altLang="ko-KR" sz="3200" b="1" dirty="0">
              <a:solidFill>
                <a:schemeClr val="bg1"/>
              </a:solidFill>
              <a:latin typeface="Trebuchet MS" panose="020B0603020202020204" pitchFamily="34" charset="0"/>
              <a:cs typeface="Times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AB335A-144D-3B41-B64B-15AA6C827A79}"/>
              </a:ext>
            </a:extLst>
          </p:cNvPr>
          <p:cNvSpPr txBox="1"/>
          <p:nvPr/>
        </p:nvSpPr>
        <p:spPr>
          <a:xfrm>
            <a:off x="3491880" y="720914"/>
            <a:ext cx="216024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Backtesting</a:t>
            </a:r>
            <a:endParaRPr lang="en-US" altLang="ko-KR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7D85B9-39E1-DF48-8C3C-EA49059E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2" y="1259592"/>
            <a:ext cx="7084268" cy="11687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232F8A-C674-9A40-BD47-3550A62D4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2" y="2528103"/>
            <a:ext cx="1481174" cy="3659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2B2CB7-E58B-D546-A505-7BC8B2D4E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808" y="2697318"/>
            <a:ext cx="5399769" cy="325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76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04910"/>
            <a:ext cx="8640960" cy="60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i="0">
                <a:effectLst/>
                <a:latin typeface="Roboto" panose="02000000000000000000" pitchFamily="2" charset="0"/>
              </a:rPr>
              <a:t>Vascular smooth muscle cell glycolytic metabolism. </a:t>
            </a:r>
            <a:endParaRPr lang="en-US" altLang="ko-KR" sz="1800" b="1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20" name="직사각형 10">
            <a:extLst>
              <a:ext uri="{FF2B5EF4-FFF2-40B4-BE49-F238E27FC236}">
                <a16:creationId xmlns:a16="http://schemas.microsoft.com/office/drawing/2014/main" id="{A345DF80-FE90-C84E-A6E2-2B325E898426}"/>
              </a:ext>
            </a:extLst>
          </p:cNvPr>
          <p:cNvSpPr/>
          <p:nvPr/>
        </p:nvSpPr>
        <p:spPr>
          <a:xfrm>
            <a:off x="251520" y="61267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6. Without Cash</a:t>
            </a:r>
            <a:endParaRPr lang="en-US" altLang="ko-KR" sz="3200" b="1" dirty="0">
              <a:solidFill>
                <a:schemeClr val="bg1"/>
              </a:solidFill>
              <a:latin typeface="Trebuchet MS" panose="020B0603020202020204" pitchFamily="34" charset="0"/>
              <a:cs typeface="Times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AB335A-144D-3B41-B64B-15AA6C827A79}"/>
              </a:ext>
            </a:extLst>
          </p:cNvPr>
          <p:cNvSpPr txBox="1"/>
          <p:nvPr/>
        </p:nvSpPr>
        <p:spPr>
          <a:xfrm>
            <a:off x="3491880" y="833706"/>
            <a:ext cx="216024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Feature Correlation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EEBB37-3799-B742-BB37-5BDE91069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500681"/>
            <a:ext cx="6768752" cy="43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43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04910"/>
            <a:ext cx="8640960" cy="60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i="0">
                <a:effectLst/>
                <a:latin typeface="Roboto" panose="02000000000000000000" pitchFamily="2" charset="0"/>
              </a:rPr>
              <a:t>Vascular smooth muscle cell glycolytic metabolism. </a:t>
            </a:r>
            <a:endParaRPr lang="en-US" altLang="ko-KR" sz="1800" b="1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20" name="직사각형 10">
            <a:extLst>
              <a:ext uri="{FF2B5EF4-FFF2-40B4-BE49-F238E27FC236}">
                <a16:creationId xmlns:a16="http://schemas.microsoft.com/office/drawing/2014/main" id="{A345DF80-FE90-C84E-A6E2-2B325E898426}"/>
              </a:ext>
            </a:extLst>
          </p:cNvPr>
          <p:cNvSpPr/>
          <p:nvPr/>
        </p:nvSpPr>
        <p:spPr>
          <a:xfrm>
            <a:off x="251520" y="61267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6. Without Cash</a:t>
            </a:r>
            <a:endParaRPr lang="en-US" altLang="ko-KR" sz="3200" b="1" dirty="0">
              <a:solidFill>
                <a:schemeClr val="bg1"/>
              </a:solidFill>
              <a:latin typeface="Trebuchet MS" panose="020B0603020202020204" pitchFamily="34" charset="0"/>
              <a:cs typeface="Times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AB335A-144D-3B41-B64B-15AA6C827A79}"/>
              </a:ext>
            </a:extLst>
          </p:cNvPr>
          <p:cNvSpPr txBox="1"/>
          <p:nvPr/>
        </p:nvSpPr>
        <p:spPr>
          <a:xfrm>
            <a:off x="3491880" y="833706"/>
            <a:ext cx="216024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Drawdown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A67E6-6B32-BC48-A2C4-9A7B08676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483034"/>
            <a:ext cx="6768752" cy="23023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533DB1-34E9-8A4A-9894-549DFD504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79" y="4030862"/>
            <a:ext cx="6826639" cy="230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05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04910"/>
            <a:ext cx="8640960" cy="60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i="0" dirty="0">
                <a:effectLst/>
                <a:latin typeface="Roboto" panose="02000000000000000000" pitchFamily="2" charset="0"/>
              </a:rPr>
              <a:t>Vascular smooth muscle cell glycolytic metabolism. z</a:t>
            </a:r>
          </a:p>
        </p:txBody>
      </p:sp>
      <p:sp>
        <p:nvSpPr>
          <p:cNvPr id="20" name="직사각형 10">
            <a:extLst>
              <a:ext uri="{FF2B5EF4-FFF2-40B4-BE49-F238E27FC236}">
                <a16:creationId xmlns:a16="http://schemas.microsoft.com/office/drawing/2014/main" id="{A345DF80-FE90-C84E-A6E2-2B325E898426}"/>
              </a:ext>
            </a:extLst>
          </p:cNvPr>
          <p:cNvSpPr/>
          <p:nvPr/>
        </p:nvSpPr>
        <p:spPr>
          <a:xfrm>
            <a:off x="251520" y="63431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6. Regression Analysis </a:t>
            </a:r>
            <a:endParaRPr lang="en-US" altLang="ko-KR" sz="3200" b="1" dirty="0">
              <a:solidFill>
                <a:schemeClr val="bg1"/>
              </a:solidFill>
              <a:latin typeface="Trebuchet MS" panose="020B0603020202020204" pitchFamily="34" charset="0"/>
              <a:cs typeface="Times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9D489-4BF2-0243-B56B-1DEF732D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064617"/>
            <a:ext cx="5596219" cy="50551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1351C4-F630-2A42-9A9C-F9DE10807DC7}"/>
              </a:ext>
            </a:extLst>
          </p:cNvPr>
          <p:cNvSpPr txBox="1"/>
          <p:nvPr/>
        </p:nvSpPr>
        <p:spPr>
          <a:xfrm>
            <a:off x="3491880" y="606134"/>
            <a:ext cx="216024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Volatility</a:t>
            </a:r>
          </a:p>
        </p:txBody>
      </p:sp>
    </p:spTree>
    <p:extLst>
      <p:ext uri="{BB962C8B-B14F-4D97-AF65-F5344CB8AC3E}">
        <p14:creationId xmlns:p14="http://schemas.microsoft.com/office/powerpoint/2010/main" val="3960353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3788" y="2644170"/>
            <a:ext cx="3816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i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THANK</a:t>
            </a:r>
          </a:p>
          <a:p>
            <a:pPr algn="ctr"/>
            <a:r>
              <a:rPr lang="en-US" altLang="ko-KR" sz="4800" b="1" i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YOU</a:t>
            </a:r>
            <a:endParaRPr lang="ko-KR" altLang="en-US" sz="4800" b="1" i="1" dirty="0">
              <a:solidFill>
                <a:srgbClr val="17375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04910"/>
            <a:ext cx="8640960" cy="60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i="0">
                <a:effectLst/>
                <a:latin typeface="Roboto" panose="02000000000000000000" pitchFamily="2" charset="0"/>
              </a:rPr>
              <a:t>Vascular smooth muscle cell glycolytic metabolism. </a:t>
            </a:r>
            <a:endParaRPr lang="en-US" altLang="ko-KR" sz="1800" b="1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4B3F79-26A3-4608-97E4-73307A4FA1FF}"/>
              </a:ext>
            </a:extLst>
          </p:cNvPr>
          <p:cNvSpPr/>
          <p:nvPr/>
        </p:nvSpPr>
        <p:spPr>
          <a:xfrm>
            <a:off x="251520" y="37072"/>
            <a:ext cx="6768752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1. Input Data EDA</a:t>
            </a:r>
            <a:endParaRPr lang="en-US" altLang="ko-KR" sz="3200" b="1" dirty="0">
              <a:solidFill>
                <a:schemeClr val="bg1"/>
              </a:solidFill>
              <a:latin typeface="Trebuchet MS" panose="020B0603020202020204" pitchFamily="34" charset="0"/>
              <a:cs typeface="Times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42F84D-3333-6842-B2D3-32513C9D29BE}"/>
              </a:ext>
            </a:extLst>
          </p:cNvPr>
          <p:cNvSpPr txBox="1"/>
          <p:nvPr/>
        </p:nvSpPr>
        <p:spPr>
          <a:xfrm>
            <a:off x="566088" y="672564"/>
            <a:ext cx="306980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Return &amp; Risk for Input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791EC-C923-5043-9928-679CEC0D1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352" y="1233779"/>
            <a:ext cx="6831293" cy="3847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D6822-A93C-0542-8008-3D0D1479B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075" y="5952946"/>
            <a:ext cx="7037849" cy="338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C54193-E6BD-0443-BD5D-B37B56930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5419546"/>
            <a:ext cx="6057900" cy="533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5D08637-E50C-ED44-B0B5-44F390AC407D}"/>
                  </a:ext>
                </a:extLst>
              </p14:cNvPr>
              <p14:cNvContentPartPr/>
              <p14:nvPr/>
            </p14:nvContentPartPr>
            <p14:xfrm>
              <a:off x="2912927" y="5439793"/>
              <a:ext cx="699120" cy="9050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5D08637-E50C-ED44-B0B5-44F390AC40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3927" y="5431153"/>
                <a:ext cx="716760" cy="9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969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04910"/>
            <a:ext cx="8640960" cy="60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i="0">
                <a:effectLst/>
                <a:latin typeface="Roboto" panose="02000000000000000000" pitchFamily="2" charset="0"/>
              </a:rPr>
              <a:t>Vascular smooth muscle cell glycolytic metabolism. </a:t>
            </a:r>
            <a:endParaRPr lang="en-US" altLang="ko-KR" sz="1800" b="1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4B3F79-26A3-4608-97E4-73307A4FA1FF}"/>
              </a:ext>
            </a:extLst>
          </p:cNvPr>
          <p:cNvSpPr/>
          <p:nvPr/>
        </p:nvSpPr>
        <p:spPr>
          <a:xfrm>
            <a:off x="251520" y="37072"/>
            <a:ext cx="6768752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1. Input Data EDA</a:t>
            </a:r>
            <a:endParaRPr lang="en-US" altLang="ko-KR" sz="3200" b="1" dirty="0">
              <a:solidFill>
                <a:schemeClr val="bg1"/>
              </a:solidFill>
              <a:latin typeface="Trebuchet MS" panose="020B0603020202020204" pitchFamily="34" charset="0"/>
              <a:cs typeface="Times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42F84D-3333-6842-B2D3-32513C9D29BE}"/>
              </a:ext>
            </a:extLst>
          </p:cNvPr>
          <p:cNvSpPr txBox="1"/>
          <p:nvPr/>
        </p:nvSpPr>
        <p:spPr>
          <a:xfrm>
            <a:off x="710104" y="764134"/>
            <a:ext cx="2925792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Return &amp; Risk for Input Data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AB5E37-344C-584F-9267-AF5649817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608133"/>
            <a:ext cx="71882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56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04910"/>
            <a:ext cx="8640960" cy="60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i="0">
                <a:effectLst/>
                <a:latin typeface="Roboto" panose="02000000000000000000" pitchFamily="2" charset="0"/>
              </a:rPr>
              <a:t>Vascular smooth muscle cell glycolytic metabolism. </a:t>
            </a:r>
            <a:endParaRPr lang="en-US" altLang="ko-KR" sz="1800" b="1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4B3F79-26A3-4608-97E4-73307A4FA1FF}"/>
              </a:ext>
            </a:extLst>
          </p:cNvPr>
          <p:cNvSpPr/>
          <p:nvPr/>
        </p:nvSpPr>
        <p:spPr>
          <a:xfrm>
            <a:off x="251520" y="37072"/>
            <a:ext cx="6768752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2. Target Data EDA</a:t>
            </a:r>
            <a:endParaRPr lang="en-US" altLang="ko-KR" sz="3200" b="1" dirty="0">
              <a:solidFill>
                <a:schemeClr val="bg1"/>
              </a:solidFill>
              <a:latin typeface="Trebuchet MS" panose="020B0603020202020204" pitchFamily="34" charset="0"/>
              <a:cs typeface="Times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42F84D-3333-6842-B2D3-32513C9D29BE}"/>
              </a:ext>
            </a:extLst>
          </p:cNvPr>
          <p:cNvSpPr txBox="1"/>
          <p:nvPr/>
        </p:nvSpPr>
        <p:spPr>
          <a:xfrm>
            <a:off x="710104" y="764134"/>
            <a:ext cx="306980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Return &amp; Risk for Target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6BBADC-EB80-5649-9344-88EBEF3E2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608133"/>
            <a:ext cx="72771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60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04910"/>
            <a:ext cx="8640960" cy="60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i="0">
                <a:effectLst/>
                <a:latin typeface="Roboto" panose="02000000000000000000" pitchFamily="2" charset="0"/>
              </a:rPr>
              <a:t>Vascular smooth muscle cell glycolytic metabolism. </a:t>
            </a:r>
            <a:endParaRPr lang="en-US" altLang="ko-KR" sz="1800" b="1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4B3F79-26A3-4608-97E4-73307A4FA1FF}"/>
              </a:ext>
            </a:extLst>
          </p:cNvPr>
          <p:cNvSpPr/>
          <p:nvPr/>
        </p:nvSpPr>
        <p:spPr>
          <a:xfrm>
            <a:off x="251520" y="37072"/>
            <a:ext cx="6768752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2. Target Data EDA</a:t>
            </a:r>
            <a:endParaRPr lang="en-US" altLang="ko-KR" sz="3200" b="1" dirty="0">
              <a:solidFill>
                <a:schemeClr val="bg1"/>
              </a:solidFill>
              <a:latin typeface="Trebuchet MS" panose="020B0603020202020204" pitchFamily="34" charset="0"/>
              <a:cs typeface="Times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42F84D-3333-6842-B2D3-32513C9D29BE}"/>
              </a:ext>
            </a:extLst>
          </p:cNvPr>
          <p:cNvSpPr txBox="1"/>
          <p:nvPr/>
        </p:nvSpPr>
        <p:spPr>
          <a:xfrm>
            <a:off x="710104" y="764134"/>
            <a:ext cx="306980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Target Data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24652-95D1-0643-9FFE-1DE14F6AF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361912"/>
            <a:ext cx="4968552" cy="49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7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04910"/>
            <a:ext cx="8640960" cy="60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i="0">
                <a:effectLst/>
                <a:latin typeface="Roboto" panose="02000000000000000000" pitchFamily="2" charset="0"/>
              </a:rPr>
              <a:t>Vascular smooth muscle cell glycolytic metabolism. </a:t>
            </a:r>
            <a:endParaRPr lang="en-US" altLang="ko-KR" sz="1800" b="1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4B3F79-26A3-4608-97E4-73307A4FA1FF}"/>
              </a:ext>
            </a:extLst>
          </p:cNvPr>
          <p:cNvSpPr/>
          <p:nvPr/>
        </p:nvSpPr>
        <p:spPr>
          <a:xfrm>
            <a:off x="251520" y="37072"/>
            <a:ext cx="6768752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2. Target Data EDA</a:t>
            </a:r>
            <a:endParaRPr lang="en-US" altLang="ko-KR" sz="3200" b="1" dirty="0">
              <a:solidFill>
                <a:schemeClr val="bg1"/>
              </a:solidFill>
              <a:latin typeface="Trebuchet MS" panose="020B0603020202020204" pitchFamily="34" charset="0"/>
              <a:cs typeface="Times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42F84D-3333-6842-B2D3-32513C9D29BE}"/>
              </a:ext>
            </a:extLst>
          </p:cNvPr>
          <p:cNvSpPr txBox="1"/>
          <p:nvPr/>
        </p:nvSpPr>
        <p:spPr>
          <a:xfrm>
            <a:off x="710104" y="764134"/>
            <a:ext cx="198968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Target Data Detail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7D30D-9163-B74B-93E4-0C82A2306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844824"/>
            <a:ext cx="7366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80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04910"/>
            <a:ext cx="8640960" cy="60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i="0">
                <a:effectLst/>
                <a:latin typeface="Roboto" panose="02000000000000000000" pitchFamily="2" charset="0"/>
              </a:rPr>
              <a:t>Vascular smooth muscle cell glycolytic metabolism. </a:t>
            </a:r>
            <a:endParaRPr lang="en-US" altLang="ko-KR" sz="1800" b="1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4B3F79-26A3-4608-97E4-73307A4FA1FF}"/>
              </a:ext>
            </a:extLst>
          </p:cNvPr>
          <p:cNvSpPr/>
          <p:nvPr/>
        </p:nvSpPr>
        <p:spPr>
          <a:xfrm>
            <a:off x="251520" y="37072"/>
            <a:ext cx="6768752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3. The ways of setting weights</a:t>
            </a:r>
            <a:endParaRPr lang="en-US" altLang="ko-KR" sz="3200" b="1" dirty="0">
              <a:solidFill>
                <a:schemeClr val="bg1"/>
              </a:solidFill>
              <a:latin typeface="Trebuchet MS" panose="020B0603020202020204" pitchFamily="34" charset="0"/>
              <a:cs typeface="Times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42F84D-3333-6842-B2D3-32513C9D29BE}"/>
              </a:ext>
            </a:extLst>
          </p:cNvPr>
          <p:cNvSpPr txBox="1"/>
          <p:nvPr/>
        </p:nvSpPr>
        <p:spPr>
          <a:xfrm>
            <a:off x="2339752" y="677491"/>
            <a:ext cx="468052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Maximize Sharpe-Ratio, Optimization (MVO)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8C4CCC-0B62-4142-A5E7-822F15461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402" y="1188626"/>
            <a:ext cx="5407196" cy="52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31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04910"/>
            <a:ext cx="8640960" cy="60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i="0">
                <a:effectLst/>
                <a:latin typeface="Roboto" panose="02000000000000000000" pitchFamily="2" charset="0"/>
              </a:rPr>
              <a:t>Vascular smooth muscle cell glycolytic metabolism. </a:t>
            </a:r>
            <a:endParaRPr lang="en-US" altLang="ko-KR" sz="1800" b="1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4B3F79-26A3-4608-97E4-73307A4FA1FF}"/>
              </a:ext>
            </a:extLst>
          </p:cNvPr>
          <p:cNvSpPr/>
          <p:nvPr/>
        </p:nvSpPr>
        <p:spPr>
          <a:xfrm>
            <a:off x="251520" y="37072"/>
            <a:ext cx="6768752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3. The ways of setting weights</a:t>
            </a:r>
            <a:endParaRPr lang="en-US" altLang="ko-KR" sz="3200" b="1" dirty="0">
              <a:solidFill>
                <a:schemeClr val="bg1"/>
              </a:solidFill>
              <a:latin typeface="Trebuchet MS" panose="020B0603020202020204" pitchFamily="34" charset="0"/>
              <a:cs typeface="Times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383E5-DDC9-0A4E-A68F-513726242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632" y="1559252"/>
            <a:ext cx="59817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0993D8-4DDA-AA4B-8184-F24263AA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632" y="3919552"/>
            <a:ext cx="4927600" cy="2044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91762D-6141-DF45-8A9D-0A1B280A4228}"/>
              </a:ext>
            </a:extLst>
          </p:cNvPr>
          <p:cNvSpPr txBox="1"/>
          <p:nvPr/>
        </p:nvSpPr>
        <p:spPr>
          <a:xfrm>
            <a:off x="2339752" y="677491"/>
            <a:ext cx="468052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Maximize Sharpe-Ratio, Optimization (MVO)</a:t>
            </a:r>
          </a:p>
        </p:txBody>
      </p:sp>
    </p:spTree>
    <p:extLst>
      <p:ext uri="{BB962C8B-B14F-4D97-AF65-F5344CB8AC3E}">
        <p14:creationId xmlns:p14="http://schemas.microsoft.com/office/powerpoint/2010/main" val="693661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04910"/>
            <a:ext cx="8640960" cy="60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i="0">
                <a:effectLst/>
                <a:latin typeface="Roboto" panose="02000000000000000000" pitchFamily="2" charset="0"/>
              </a:rPr>
              <a:t>Vascular smooth muscle cell glycolytic metabolism. </a:t>
            </a:r>
            <a:endParaRPr lang="en-US" altLang="ko-KR" sz="1800" b="1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4B3F79-26A3-4608-97E4-73307A4FA1FF}"/>
              </a:ext>
            </a:extLst>
          </p:cNvPr>
          <p:cNvSpPr/>
          <p:nvPr/>
        </p:nvSpPr>
        <p:spPr>
          <a:xfrm>
            <a:off x="251520" y="37072"/>
            <a:ext cx="6768752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4. Rebalancing &amp; Extracting Weight</a:t>
            </a:r>
            <a:endParaRPr lang="en-US" altLang="ko-KR" sz="3200" b="1" dirty="0">
              <a:solidFill>
                <a:schemeClr val="bg1"/>
              </a:solidFill>
              <a:latin typeface="Trebuchet MS" panose="020B0603020202020204" pitchFamily="34" charset="0"/>
              <a:cs typeface="Times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42F84D-3333-6842-B2D3-32513C9D29BE}"/>
              </a:ext>
            </a:extLst>
          </p:cNvPr>
          <p:cNvSpPr txBox="1"/>
          <p:nvPr/>
        </p:nvSpPr>
        <p:spPr>
          <a:xfrm>
            <a:off x="2536794" y="884423"/>
            <a:ext cx="4070412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Rebalancing Portfolio with Transaction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9C4B-4A40-3C47-B393-C988E2865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24" y="1686785"/>
            <a:ext cx="6575701" cy="2835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A5E758-5010-AD42-B1CD-92B1B5B8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85" y="5130483"/>
            <a:ext cx="7543310" cy="1147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FC277A-377C-7043-8FA1-2526B8D90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24" y="4729588"/>
            <a:ext cx="6908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68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741</Words>
  <Application>Microsoft Macintosh PowerPoint</Application>
  <PresentationFormat>On-screen Show (4:3)</PresentationFormat>
  <Paragraphs>98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맑은 고딕</vt:lpstr>
      <vt:lpstr>Arial</vt:lpstr>
      <vt:lpstr>Helvetica</vt:lpstr>
      <vt:lpstr>Roboto</vt:lpstr>
      <vt:lpstr>Trebuchet MS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TAEYOUNG KIM</cp:lastModifiedBy>
  <cp:revision>104</cp:revision>
  <dcterms:created xsi:type="dcterms:W3CDTF">2016-11-03T20:47:04Z</dcterms:created>
  <dcterms:modified xsi:type="dcterms:W3CDTF">2021-06-17T04:41:44Z</dcterms:modified>
</cp:coreProperties>
</file>